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8" r:id="rId2"/>
    <p:sldId id="274" r:id="rId3"/>
    <p:sldId id="276" r:id="rId4"/>
    <p:sldId id="275" r:id="rId5"/>
    <p:sldId id="277" r:id="rId6"/>
    <p:sldId id="278" r:id="rId7"/>
    <p:sldId id="282" r:id="rId8"/>
    <p:sldId id="283" r:id="rId9"/>
    <p:sldId id="284" r:id="rId10"/>
    <p:sldId id="279" r:id="rId11"/>
    <p:sldId id="280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11"/>
    <p:restoredTop sz="96327"/>
  </p:normalViewPr>
  <p:slideViewPr>
    <p:cSldViewPr snapToGrid="0" showGuides="1">
      <p:cViewPr varScale="1">
        <p:scale>
          <a:sx n="115" d="100"/>
          <a:sy n="115" d="100"/>
        </p:scale>
        <p:origin x="224" y="10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3764A-DC5D-CF49-92E2-7CC6B5C8A592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640E2-6F02-7945-8354-10EEAAA71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05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8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Marine</a:t>
            </a:r>
            <a:r>
              <a:rPr lang="nl-NL" dirty="0"/>
              <a:t> </a:t>
            </a:r>
            <a:r>
              <a:rPr lang="en-GB" noProof="0" dirty="0"/>
              <a:t>Renewable</a:t>
            </a:r>
            <a:r>
              <a:rPr lang="nl-NL" dirty="0"/>
              <a:t> </a:t>
            </a:r>
            <a:r>
              <a:rPr lang="en-GB" noProof="0"/>
              <a:t>Energies</a:t>
            </a:r>
            <a:r>
              <a:rPr lang="nl-NL"/>
              <a:t> </a:t>
            </a:r>
            <a:r>
              <a:rPr lang="en-GB" noProof="0"/>
              <a:t>Lab</a:t>
            </a:r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Naam van de spreker of datum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79C7039-4CB9-294D-98BC-738FE5C22E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3E62DB-4AB7-F46A-4CA1-8D53CEFBDDD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573867" y="6356350"/>
            <a:ext cx="5579533" cy="365125"/>
          </a:xfrm>
        </p:spPr>
        <p:txBody>
          <a:bodyPr/>
          <a:lstStyle>
            <a:lvl1pPr>
              <a:defRPr i="0"/>
            </a:lvl1pPr>
          </a:lstStyle>
          <a:p>
            <a:r>
              <a:rPr lang="en-GB" dirty="0"/>
              <a:t>Harish </a:t>
            </a:r>
            <a:r>
              <a:rPr lang="en-GB" dirty="0" err="1"/>
              <a:t>Baki</a:t>
            </a:r>
            <a:r>
              <a:rPr lang="en-GB" dirty="0"/>
              <a:t> (</a:t>
            </a:r>
            <a:r>
              <a:rPr lang="en-GB" dirty="0" err="1"/>
              <a:t>h.baki@tudelft.nl</a:t>
            </a:r>
            <a:r>
              <a:rPr lang="en-GB" dirty="0"/>
              <a:t>), Statistical Characterization of Simulated Wind Ramps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36AAB-5AEA-95D6-AC8F-2F068FE530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8C23ABE-57FE-4313-9AED-B22469D95C3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522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750" y="4123426"/>
            <a:ext cx="6337900" cy="780231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Thank you for your attention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79C7039-4CB9-294D-98BC-738FE5C22E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6B9EE6CB-A124-4431-AE42-1EE4B169D11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27487" y="443429"/>
            <a:ext cx="2411260" cy="24112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DEDD71-1D09-4508-CCEB-80EA6DF90014}"/>
              </a:ext>
            </a:extLst>
          </p:cNvPr>
          <p:cNvSpPr txBox="1"/>
          <p:nvPr userDrawn="1"/>
        </p:nvSpPr>
        <p:spPr>
          <a:xfrm>
            <a:off x="6848274" y="2871711"/>
            <a:ext cx="3523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+mj-lt"/>
              </a:rPr>
              <a:t>Marine Renewable Energies Lab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+mj-lt"/>
              </a:rPr>
              <a:t>www.tudelft.nl/ceg/mrel</a:t>
            </a:r>
          </a:p>
        </p:txBody>
      </p:sp>
    </p:spTree>
    <p:extLst>
      <p:ext uri="{BB962C8B-B14F-4D97-AF65-F5344CB8AC3E}">
        <p14:creationId xmlns:p14="http://schemas.microsoft.com/office/powerpoint/2010/main" val="301835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">
            <a:extLst>
              <a:ext uri="{FF2B5EF4-FFF2-40B4-BE49-F238E27FC236}">
                <a16:creationId xmlns:a16="http://schemas.microsoft.com/office/drawing/2014/main" id="{9BC4D330-2169-F256-F9B6-67FC803FE4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305" r="13689"/>
          <a:stretch/>
        </p:blipFill>
        <p:spPr>
          <a:xfrm>
            <a:off x="1221573" y="1700559"/>
            <a:ext cx="3470461" cy="34568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4AF3DA-C6D4-3EA5-D33B-C6517C2712BD}"/>
              </a:ext>
            </a:extLst>
          </p:cNvPr>
          <p:cNvSpPr/>
          <p:nvPr userDrawn="1"/>
        </p:nvSpPr>
        <p:spPr>
          <a:xfrm>
            <a:off x="2920764" y="312411"/>
            <a:ext cx="6211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Thank you for your attention !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51D1C076-53D3-DFBB-5C66-513B65DB10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5320" y="2111569"/>
            <a:ext cx="2411260" cy="2411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AE4454-3F4E-3D66-9200-ECE250F30E83}"/>
              </a:ext>
            </a:extLst>
          </p:cNvPr>
          <p:cNvSpPr txBox="1"/>
          <p:nvPr userDrawn="1"/>
        </p:nvSpPr>
        <p:spPr>
          <a:xfrm>
            <a:off x="7049104" y="4522829"/>
            <a:ext cx="3731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srgbClr val="00B0F0"/>
                </a:solidFill>
                <a:latin typeface="+mj-lt"/>
              </a:rPr>
              <a:t>Marine Renewable Energies Lab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srgbClr val="00B0F0"/>
                </a:solidFill>
                <a:latin typeface="+mj-lt"/>
              </a:rPr>
              <a:t>www.tudelft.nl/ceg/mrel</a:t>
            </a:r>
          </a:p>
          <a:p>
            <a:endParaRPr lang="en-GB" sz="2000" dirty="0">
              <a:solidFill>
                <a:srgbClr val="00B0F0"/>
              </a:solidFill>
              <a:latin typeface="+mj-lt"/>
            </a:endParaRP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545715A5-E0A7-8870-CA8E-71B60DFA6C76}"/>
              </a:ext>
            </a:extLst>
          </p:cNvPr>
          <p:cNvGrpSpPr/>
          <p:nvPr userDrawn="1"/>
        </p:nvGrpSpPr>
        <p:grpSpPr>
          <a:xfrm>
            <a:off x="698501" y="5884316"/>
            <a:ext cx="1454912" cy="577167"/>
            <a:chOff x="0" y="0"/>
            <a:chExt cx="1454911" cy="57716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D780F570-DC1C-B30B-8A68-C2FF285869C3}"/>
                </a:ext>
              </a:extLst>
            </p:cNvPr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075238A-911D-DD63-3BBB-7CE8BA82C7F0}"/>
                </a:ext>
              </a:extLst>
            </p:cNvPr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E0C54B8-7088-07CF-9900-3184D9A19C26}"/>
                </a:ext>
              </a:extLst>
            </p:cNvPr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5868DACF-F61E-A2D0-5BEF-69E4E35E3A20}"/>
                </a:ext>
              </a:extLst>
            </p:cNvPr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3308A8D2-8293-3BF7-727F-6FE05EF46A47}"/>
                </a:ext>
              </a:extLst>
            </p:cNvPr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40535401-43BD-A28E-EF93-F451F7FB3CAC}"/>
                </a:ext>
              </a:extLst>
            </p:cNvPr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D4B291A-23FA-2E53-AA24-F0A3746F7ED5}"/>
                </a:ext>
              </a:extLst>
            </p:cNvPr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1B41403-E383-6ECB-989D-D9036D4F7E29}"/>
                </a:ext>
              </a:extLst>
            </p:cNvPr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150397691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6212" y="5704164"/>
            <a:ext cx="6420570" cy="780231"/>
          </a:xfrm>
        </p:spPr>
        <p:txBody>
          <a:bodyPr anchor="ctr"/>
          <a:lstStyle>
            <a:lvl1pPr algn="r">
              <a:defRPr sz="3800">
                <a:solidFill>
                  <a:sysClr val="windowText" lastClr="000000"/>
                </a:solidFill>
              </a:defRPr>
            </a:lvl1pPr>
          </a:lstStyle>
          <a:p>
            <a:r>
              <a:rPr lang="en-GB" noProof="0" dirty="0"/>
              <a:t>Thank you for your attention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FB528042-C623-60F6-FBCE-501F6B1107A5}"/>
              </a:ext>
            </a:extLst>
          </p:cNvPr>
          <p:cNvGrpSpPr/>
          <p:nvPr userDrawn="1"/>
        </p:nvGrpSpPr>
        <p:grpSpPr>
          <a:xfrm>
            <a:off x="608200" y="5960724"/>
            <a:ext cx="1454912" cy="577167"/>
            <a:chOff x="0" y="0"/>
            <a:chExt cx="1454911" cy="577165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2CE4209-9790-C23A-05D9-72C095162144}"/>
                </a:ext>
              </a:extLst>
            </p:cNvPr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34C84EDF-9E7E-3126-C601-79F4A6778CCD}"/>
                </a:ext>
              </a:extLst>
            </p:cNvPr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E6DA49A-C62A-60D2-2B1B-41A494E672A3}"/>
                </a:ext>
              </a:extLst>
            </p:cNvPr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62676D9-C282-AF81-A601-49BFC82F7DBD}"/>
                </a:ext>
              </a:extLst>
            </p:cNvPr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DAE943DD-C7D2-D4FA-57E1-EAB8E590BCDC}"/>
                </a:ext>
              </a:extLst>
            </p:cNvPr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8BC47FB1-AEB9-F6CC-5E75-5E1AEE94F5CA}"/>
                </a:ext>
              </a:extLst>
            </p:cNvPr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A1C03A87-0951-20A8-0FC4-E53D50977DF1}"/>
                </a:ext>
              </a:extLst>
            </p:cNvPr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D8B2A0AB-FA39-CE1F-71FF-24753B36D54D}"/>
                </a:ext>
              </a:extLst>
            </p:cNvPr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230418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6721" y="6547664"/>
            <a:ext cx="375280" cy="1997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dirty="0"/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BDEF5850-EC3C-6FB6-3889-E423627A5564}"/>
              </a:ext>
            </a:extLst>
          </p:cNvPr>
          <p:cNvGrpSpPr/>
          <p:nvPr userDrawn="1"/>
        </p:nvGrpSpPr>
        <p:grpSpPr>
          <a:xfrm>
            <a:off x="141254" y="6263988"/>
            <a:ext cx="1157490" cy="490402"/>
            <a:chOff x="0" y="0"/>
            <a:chExt cx="1454911" cy="57716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83872348-21CC-115D-41FC-992E9BE71325}"/>
                </a:ext>
              </a:extLst>
            </p:cNvPr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CC3586E-9B62-F482-F5B1-44B7C2E2A576}"/>
                </a:ext>
              </a:extLst>
            </p:cNvPr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5AD39A7-A736-99C6-B5CB-BA368694ADAE}"/>
                </a:ext>
              </a:extLst>
            </p:cNvPr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125D8469-E620-53B9-2861-90AF9A14B99B}"/>
                </a:ext>
              </a:extLst>
            </p:cNvPr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003BAF9F-8972-E227-FB9F-1AE6A5B80600}"/>
                </a:ext>
              </a:extLst>
            </p:cNvPr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7CB053BF-284E-8E37-9C92-BD8C97E4F3CD}"/>
                </a:ext>
              </a:extLst>
            </p:cNvPr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F4197141-C702-205F-F643-FED1E4563FF6}"/>
                </a:ext>
              </a:extLst>
            </p:cNvPr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0D07260-455C-7F57-884B-3FD9F9F679B0}"/>
                </a:ext>
              </a:extLst>
            </p:cNvPr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" name="Plaats hier je titel">
            <a:extLst>
              <a:ext uri="{FF2B5EF4-FFF2-40B4-BE49-F238E27FC236}">
                <a16:creationId xmlns:a16="http://schemas.microsoft.com/office/drawing/2014/main" id="{C3BBB69A-D6B5-2B5C-A167-0DE693CA5B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1313" y="86829"/>
            <a:ext cx="11130688" cy="4904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C7342-F062-DD06-71C6-F1A73492BE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1312" y="768350"/>
            <a:ext cx="11130687" cy="5463294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5ACB5B-B4FE-486E-49B2-BA4AE831B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2544" y="6511471"/>
            <a:ext cx="5721013" cy="245202"/>
          </a:xfrm>
        </p:spPr>
        <p:txBody>
          <a:bodyPr anchor="b"/>
          <a:lstStyle>
            <a:lvl1pPr>
              <a:defRPr sz="1100" i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 dirty="0"/>
              <a:t>Harish </a:t>
            </a:r>
            <a:r>
              <a:rPr lang="en-GB" dirty="0" err="1"/>
              <a:t>Baki</a:t>
            </a:r>
            <a:r>
              <a:rPr lang="en-GB" dirty="0"/>
              <a:t> (</a:t>
            </a:r>
            <a:r>
              <a:rPr lang="en-GB" dirty="0" err="1"/>
              <a:t>h.baki@tudelft.nl</a:t>
            </a:r>
            <a:r>
              <a:rPr lang="en-GB" dirty="0"/>
              <a:t>), Estimation of high-resolution wind profiles from global reanalysis</a:t>
            </a:r>
          </a:p>
        </p:txBody>
      </p:sp>
    </p:spTree>
    <p:extLst>
      <p:ext uri="{BB962C8B-B14F-4D97-AF65-F5344CB8AC3E}">
        <p14:creationId xmlns:p14="http://schemas.microsoft.com/office/powerpoint/2010/main" val="421860677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dirty="0"/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BDEF5850-EC3C-6FB6-3889-E423627A5564}"/>
              </a:ext>
            </a:extLst>
          </p:cNvPr>
          <p:cNvGrpSpPr/>
          <p:nvPr userDrawn="1"/>
        </p:nvGrpSpPr>
        <p:grpSpPr>
          <a:xfrm>
            <a:off x="141254" y="6263988"/>
            <a:ext cx="1157490" cy="490402"/>
            <a:chOff x="0" y="0"/>
            <a:chExt cx="1454911" cy="57716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83872348-21CC-115D-41FC-992E9BE71325}"/>
                </a:ext>
              </a:extLst>
            </p:cNvPr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CC3586E-9B62-F482-F5B1-44B7C2E2A576}"/>
                </a:ext>
              </a:extLst>
            </p:cNvPr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5AD39A7-A736-99C6-B5CB-BA368694ADAE}"/>
                </a:ext>
              </a:extLst>
            </p:cNvPr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125D8469-E620-53B9-2861-90AF9A14B99B}"/>
                </a:ext>
              </a:extLst>
            </p:cNvPr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003BAF9F-8972-E227-FB9F-1AE6A5B80600}"/>
                </a:ext>
              </a:extLst>
            </p:cNvPr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7CB053BF-284E-8E37-9C92-BD8C97E4F3CD}"/>
                </a:ext>
              </a:extLst>
            </p:cNvPr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F4197141-C702-205F-F643-FED1E4563FF6}"/>
                </a:ext>
              </a:extLst>
            </p:cNvPr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0D07260-455C-7F57-884B-3FD9F9F679B0}"/>
                </a:ext>
              </a:extLst>
            </p:cNvPr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" name="Plaats hier je titel">
            <a:extLst>
              <a:ext uri="{FF2B5EF4-FFF2-40B4-BE49-F238E27FC236}">
                <a16:creationId xmlns:a16="http://schemas.microsoft.com/office/drawing/2014/main" id="{F9732689-551D-432D-81B5-9A4464DCC3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1705" y="62244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6115BFE-3BA9-7D13-7CC6-22CF8A8CCA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7968" y="836612"/>
            <a:ext cx="4958454" cy="5427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B1E2E3C-3501-26D9-AA0E-665EBF20A9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15503" y="836612"/>
            <a:ext cx="4958454" cy="54273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369761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BDEF5850-EC3C-6FB6-3889-E423627A5564}"/>
              </a:ext>
            </a:extLst>
          </p:cNvPr>
          <p:cNvGrpSpPr/>
          <p:nvPr userDrawn="1"/>
        </p:nvGrpSpPr>
        <p:grpSpPr>
          <a:xfrm>
            <a:off x="141254" y="6263988"/>
            <a:ext cx="1157490" cy="490402"/>
            <a:chOff x="0" y="0"/>
            <a:chExt cx="1454911" cy="57716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83872348-21CC-115D-41FC-992E9BE71325}"/>
                </a:ext>
              </a:extLst>
            </p:cNvPr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CC3586E-9B62-F482-F5B1-44B7C2E2A576}"/>
                </a:ext>
              </a:extLst>
            </p:cNvPr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5AD39A7-A736-99C6-B5CB-BA368694ADAE}"/>
                </a:ext>
              </a:extLst>
            </p:cNvPr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125D8469-E620-53B9-2861-90AF9A14B99B}"/>
                </a:ext>
              </a:extLst>
            </p:cNvPr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003BAF9F-8972-E227-FB9F-1AE6A5B80600}"/>
                </a:ext>
              </a:extLst>
            </p:cNvPr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7CB053BF-284E-8E37-9C92-BD8C97E4F3CD}"/>
                </a:ext>
              </a:extLst>
            </p:cNvPr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F4197141-C702-205F-F643-FED1E4563FF6}"/>
                </a:ext>
              </a:extLst>
            </p:cNvPr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0D07260-455C-7F57-884B-3FD9F9F679B0}"/>
                </a:ext>
              </a:extLst>
            </p:cNvPr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519EC6-62B9-B143-9D64-A6B0757E420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9854" y="1371196"/>
            <a:ext cx="5400000" cy="46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DEB013D-0E07-99A4-76A4-C3B814E998F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98372" y="1371196"/>
            <a:ext cx="5400000" cy="46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laats hier je titel">
            <a:extLst>
              <a:ext uri="{FF2B5EF4-FFF2-40B4-BE49-F238E27FC236}">
                <a16:creationId xmlns:a16="http://schemas.microsoft.com/office/drawing/2014/main" id="{D51FA30A-C131-DF93-DF99-3FF3ADBE68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1705" y="79496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704820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BDEF5850-EC3C-6FB6-3889-E423627A5564}"/>
              </a:ext>
            </a:extLst>
          </p:cNvPr>
          <p:cNvGrpSpPr/>
          <p:nvPr userDrawn="1"/>
        </p:nvGrpSpPr>
        <p:grpSpPr>
          <a:xfrm>
            <a:off x="141254" y="6263988"/>
            <a:ext cx="1157490" cy="490402"/>
            <a:chOff x="0" y="0"/>
            <a:chExt cx="1454911" cy="57716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83872348-21CC-115D-41FC-992E9BE71325}"/>
                </a:ext>
              </a:extLst>
            </p:cNvPr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CC3586E-9B62-F482-F5B1-44B7C2E2A576}"/>
                </a:ext>
              </a:extLst>
            </p:cNvPr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5AD39A7-A736-99C6-B5CB-BA368694ADAE}"/>
                </a:ext>
              </a:extLst>
            </p:cNvPr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125D8469-E620-53B9-2861-90AF9A14B99B}"/>
                </a:ext>
              </a:extLst>
            </p:cNvPr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003BAF9F-8972-E227-FB9F-1AE6A5B80600}"/>
                </a:ext>
              </a:extLst>
            </p:cNvPr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7CB053BF-284E-8E37-9C92-BD8C97E4F3CD}"/>
                </a:ext>
              </a:extLst>
            </p:cNvPr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F4197141-C702-205F-F643-FED1E4563FF6}"/>
                </a:ext>
              </a:extLst>
            </p:cNvPr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0D07260-455C-7F57-884B-3FD9F9F679B0}"/>
                </a:ext>
              </a:extLst>
            </p:cNvPr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" name="Plaats hier je titel">
            <a:extLst>
              <a:ext uri="{FF2B5EF4-FFF2-40B4-BE49-F238E27FC236}">
                <a16:creationId xmlns:a16="http://schemas.microsoft.com/office/drawing/2014/main" id="{4971FABE-C001-B60E-01CC-1B0039E004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5467" y="71215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B748B9-8EC6-F2F9-E4E0-9CDD73010D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7136" y="1310987"/>
            <a:ext cx="284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D61B3D29-1107-7A97-C321-5380C56BF57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40167" y="1310987"/>
            <a:ext cx="284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5452E8BE-23C6-DC9E-8DFB-D2AF58EB426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53197" y="1293130"/>
            <a:ext cx="284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05661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hoek 21">
            <a:extLst>
              <a:ext uri="{FF2B5EF4-FFF2-40B4-BE49-F238E27FC236}">
                <a16:creationId xmlns:a16="http://schemas.microsoft.com/office/drawing/2014/main" id="{E493D16D-3009-48A7-8CAE-D76DFD02422C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4" name="Tijdelijke aanduiding voor tekst 183">
            <a:extLst>
              <a:ext uri="{FF2B5EF4-FFF2-40B4-BE49-F238E27FC236}">
                <a16:creationId xmlns:a16="http://schemas.microsoft.com/office/drawing/2014/main" id="{53F1B21A-CF3B-6441-A870-5260B9155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-11608"/>
            <a:ext cx="12191998" cy="6869608"/>
          </a:xfrm>
          <a:custGeom>
            <a:avLst/>
            <a:gdLst>
              <a:gd name="connsiteX0" fmla="*/ 3185333 w 12191998"/>
              <a:gd name="connsiteY0" fmla="*/ 0 h 6869608"/>
              <a:gd name="connsiteX1" fmla="*/ 8925946 w 12191998"/>
              <a:gd name="connsiteY1" fmla="*/ 0 h 6869608"/>
              <a:gd name="connsiteX2" fmla="*/ 8948177 w 12191998"/>
              <a:gd name="connsiteY2" fmla="*/ 48565 h 6869608"/>
              <a:gd name="connsiteX3" fmla="*/ 11992586 w 12191998"/>
              <a:gd name="connsiteY3" fmla="*/ 1044578 h 6869608"/>
              <a:gd name="connsiteX4" fmla="*/ 12191998 w 12191998"/>
              <a:gd name="connsiteY4" fmla="*/ 989575 h 6869608"/>
              <a:gd name="connsiteX5" fmla="*/ 12191998 w 12191998"/>
              <a:gd name="connsiteY5" fmla="*/ 6196705 h 6869608"/>
              <a:gd name="connsiteX6" fmla="*/ 11851510 w 12191998"/>
              <a:gd name="connsiteY6" fmla="*/ 6626723 h 6869608"/>
              <a:gd name="connsiteX7" fmla="*/ 11646947 w 12191998"/>
              <a:gd name="connsiteY7" fmla="*/ 6869608 h 6869608"/>
              <a:gd name="connsiteX8" fmla="*/ 6613960 w 12191998"/>
              <a:gd name="connsiteY8" fmla="*/ 6869608 h 6869608"/>
              <a:gd name="connsiteX9" fmla="*/ 6636609 w 12191998"/>
              <a:gd name="connsiteY9" fmla="*/ 6805697 h 6869608"/>
              <a:gd name="connsiteX10" fmla="*/ 7241039 w 12191998"/>
              <a:gd name="connsiteY10" fmla="*/ 4210206 h 6869608"/>
              <a:gd name="connsiteX11" fmla="*/ 7198578 w 12191998"/>
              <a:gd name="connsiteY11" fmla="*/ 3111481 h 6869608"/>
              <a:gd name="connsiteX12" fmla="*/ 6593496 w 12191998"/>
              <a:gd name="connsiteY12" fmla="*/ 3838657 h 6869608"/>
              <a:gd name="connsiteX13" fmla="*/ 1147743 w 12191998"/>
              <a:gd name="connsiteY13" fmla="*/ 4894917 h 6869608"/>
              <a:gd name="connsiteX14" fmla="*/ 3182435 w 12191998"/>
              <a:gd name="connsiteY14" fmla="*/ 5149 h 6869608"/>
              <a:gd name="connsiteX15" fmla="*/ 0 w 12191998"/>
              <a:gd name="connsiteY15" fmla="*/ 0 h 6869608"/>
              <a:gd name="connsiteX16" fmla="*/ 1541390 w 12191998"/>
              <a:gd name="connsiteY16" fmla="*/ 0 h 6869608"/>
              <a:gd name="connsiteX17" fmla="*/ 1224979 w 12191998"/>
              <a:gd name="connsiteY17" fmla="*/ 267087 h 6869608"/>
              <a:gd name="connsiteX18" fmla="*/ 354211 w 12191998"/>
              <a:gd name="connsiteY18" fmla="*/ 947343 h 6869608"/>
              <a:gd name="connsiteX19" fmla="*/ 0 w 12191998"/>
              <a:gd name="connsiteY19" fmla="*/ 1210989 h 686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8" h="6869608">
                <a:moveTo>
                  <a:pt x="3185333" y="0"/>
                </a:moveTo>
                <a:lnTo>
                  <a:pt x="8925946" y="0"/>
                </a:lnTo>
                <a:lnTo>
                  <a:pt x="8948177" y="48565"/>
                </a:lnTo>
                <a:cubicBezTo>
                  <a:pt x="9485809" y="1122949"/>
                  <a:pt x="10723864" y="1348553"/>
                  <a:pt x="11992586" y="1044578"/>
                </a:cubicBezTo>
                <a:lnTo>
                  <a:pt x="12191998" y="989575"/>
                </a:lnTo>
                <a:lnTo>
                  <a:pt x="12191998" y="6196705"/>
                </a:lnTo>
                <a:lnTo>
                  <a:pt x="11851510" y="6626723"/>
                </a:lnTo>
                <a:lnTo>
                  <a:pt x="11646947" y="6869608"/>
                </a:lnTo>
                <a:lnTo>
                  <a:pt x="6613960" y="6869608"/>
                </a:lnTo>
                <a:lnTo>
                  <a:pt x="6636609" y="6805697"/>
                </a:lnTo>
                <a:cubicBezTo>
                  <a:pt x="6886291" y="6046491"/>
                  <a:pt x="7073513" y="5195475"/>
                  <a:pt x="7241039" y="4210206"/>
                </a:cubicBezTo>
                <a:cubicBezTo>
                  <a:pt x="7325965" y="3711264"/>
                  <a:pt x="7331269" y="3159250"/>
                  <a:pt x="7198578" y="3111481"/>
                </a:cubicBezTo>
                <a:cubicBezTo>
                  <a:pt x="7012804" y="3047785"/>
                  <a:pt x="6864186" y="3355642"/>
                  <a:pt x="6593496" y="3838657"/>
                </a:cubicBezTo>
                <a:cubicBezTo>
                  <a:pt x="5579714" y="5590242"/>
                  <a:pt x="2288907" y="7617838"/>
                  <a:pt x="1147743" y="4894917"/>
                </a:cubicBezTo>
                <a:cubicBezTo>
                  <a:pt x="486928" y="3322469"/>
                  <a:pt x="2068305" y="1869445"/>
                  <a:pt x="3182435" y="5149"/>
                </a:cubicBezTo>
                <a:close/>
                <a:moveTo>
                  <a:pt x="0" y="0"/>
                </a:moveTo>
                <a:lnTo>
                  <a:pt x="1541390" y="0"/>
                </a:lnTo>
                <a:lnTo>
                  <a:pt x="1224979" y="267087"/>
                </a:lnTo>
                <a:cubicBezTo>
                  <a:pt x="944161" y="496828"/>
                  <a:pt x="652150" y="722628"/>
                  <a:pt x="354211" y="947343"/>
                </a:cubicBezTo>
                <a:lnTo>
                  <a:pt x="0" y="1210989"/>
                </a:lnTo>
                <a:close/>
              </a:path>
            </a:pathLst>
          </a:custGeom>
          <a:solidFill>
            <a:srgbClr val="00B7D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499" y="718513"/>
            <a:ext cx="10798175" cy="5229851"/>
          </a:xfrm>
        </p:spPr>
        <p:txBody>
          <a:bodyPr vert="horz" lIns="0" tIns="0" rIns="0" bIns="0" anchor="ctr" anchorCtr="0"/>
          <a:lstStyle>
            <a:lvl1pPr marL="0" indent="0" algn="ctr">
              <a:buClr>
                <a:schemeClr val="bg1"/>
              </a:buClr>
              <a:buNone/>
              <a:defRPr sz="4400" i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4pPr>
            <a:lvl5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5pPr>
            <a:lvl6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6pPr>
            <a:lvl7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7pPr>
            <a:lvl8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8pPr>
            <a:lvl9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Quote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6" name="Graphic 95">
            <a:extLst>
              <a:ext uri="{FF2B5EF4-FFF2-40B4-BE49-F238E27FC236}">
                <a16:creationId xmlns:a16="http://schemas.microsoft.com/office/drawing/2014/main" id="{F0ABF8FD-475B-8344-9393-4BC5BAD9A7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1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roup 4"/>
          <p:cNvGrpSpPr/>
          <p:nvPr/>
        </p:nvGrpSpPr>
        <p:grpSpPr>
          <a:xfrm>
            <a:off x="698501" y="5884316"/>
            <a:ext cx="1454912" cy="577167"/>
            <a:chOff x="0" y="0"/>
            <a:chExt cx="1454911" cy="577165"/>
          </a:xfrm>
        </p:grpSpPr>
        <p:sp>
          <p:nvSpPr>
            <p:cNvPr id="849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850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851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852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853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854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855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856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</p:grpSp>
      <p:sp>
        <p:nvSpPr>
          <p:cNvPr id="858" name="Rechthoek 221"/>
          <p:cNvSpPr/>
          <p:nvPr/>
        </p:nvSpPr>
        <p:spPr>
          <a:xfrm>
            <a:off x="7783149" y="0"/>
            <a:ext cx="4412523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85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783149" y="0"/>
            <a:ext cx="4412523" cy="6858000"/>
          </a:xfrm>
          <a:prstGeom prst="rect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60" name="Tijdelijke aanduiding voor afbeelding 8"/>
          <p:cNvSpPr>
            <a:spLocks noGrp="1"/>
          </p:cNvSpPr>
          <p:nvPr>
            <p:ph type="pic" sz="half" idx="21"/>
          </p:nvPr>
        </p:nvSpPr>
        <p:spPr>
          <a:xfrm>
            <a:off x="7783149" y="1435"/>
            <a:ext cx="4408851" cy="6856567"/>
          </a:xfrm>
          <a:prstGeom prst="rect">
            <a:avLst/>
          </a:prstGeom>
          <a:solidFill>
            <a:srgbClr val="00B0F0"/>
          </a:solidFill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62" name="Tijdelijke aanduiding voor verticale tekst 2"/>
          <p:cNvSpPr>
            <a:spLocks noGrp="1"/>
          </p:cNvSpPr>
          <p:nvPr>
            <p:ph type="body" sz="half" idx="22"/>
          </p:nvPr>
        </p:nvSpPr>
        <p:spPr>
          <a:xfrm>
            <a:off x="705146" y="1591901"/>
            <a:ext cx="6321089" cy="435646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3" name="Tekstvak 6"/>
          <p:cNvSpPr txBox="1"/>
          <p:nvPr/>
        </p:nvSpPr>
        <p:spPr>
          <a:xfrm>
            <a:off x="34969" y="-662297"/>
            <a:ext cx="1210056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sz="1800" dirty="0" err="1">
                <a:solidFill>
                  <a:schemeClr val="tx1"/>
                </a:solidFill>
              </a:rPr>
              <a:t>Tekst</a:t>
            </a:r>
            <a:r>
              <a:rPr sz="1800" dirty="0">
                <a:solidFill>
                  <a:schemeClr val="tx1"/>
                </a:solidFill>
              </a:rPr>
              <a:t> </a:t>
            </a:r>
            <a:r>
              <a:rPr sz="1800" dirty="0" err="1">
                <a:solidFill>
                  <a:schemeClr val="tx1"/>
                </a:solidFill>
              </a:rPr>
              <a:t>en</a:t>
            </a:r>
            <a:r>
              <a:rPr sz="1800" dirty="0">
                <a:solidFill>
                  <a:schemeClr val="tx1"/>
                </a:solidFill>
              </a:rPr>
              <a:t> </a:t>
            </a:r>
            <a:r>
              <a:rPr sz="1800" dirty="0" err="1">
                <a:solidFill>
                  <a:schemeClr val="tx1"/>
                </a:solidFill>
              </a:rPr>
              <a:t>Beeld</a:t>
            </a:r>
            <a:r>
              <a:rPr sz="1800" dirty="0">
                <a:solidFill>
                  <a:schemeClr val="tx1"/>
                </a:solidFill>
              </a:rPr>
              <a:t> (S)</a:t>
            </a:r>
          </a:p>
        </p:txBody>
      </p:sp>
      <p:sp>
        <p:nvSpPr>
          <p:cNvPr id="8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3916" y="6263290"/>
            <a:ext cx="188085" cy="1384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90DB95-A42F-5152-331C-03A038E6F84A}"/>
              </a:ext>
            </a:extLst>
          </p:cNvPr>
          <p:cNvGrpSpPr/>
          <p:nvPr userDrawn="1"/>
        </p:nvGrpSpPr>
        <p:grpSpPr>
          <a:xfrm>
            <a:off x="2982512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05AA681E-88BE-FCD3-F28F-39080D28AB34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350"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BDD009DC-88C2-3F88-FBB3-31AADCC5C12B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AE597A19-E3CD-E07D-046E-34B8FB5624EB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7599C727-8F9A-D91C-3D6E-181B48D0E3C4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AFDDA2BF-6F13-9C4C-B801-66D32CC6FD9D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8423D76E-A422-6B84-D9D0-109BB425633B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C8642E36-B2A4-1447-2506-EB8B072D8437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751557EC-AE06-4E2F-5DB1-EB9958F2DCD8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0B48C219-5DF2-86E7-19F0-7424639A5BBB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9C5D6F4C-3424-1C93-A2A3-D14E4DF80B3C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4A747027-737D-F3E0-95CD-3F2C7B779697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7C646CD8-B400-1EAC-A847-D0C4E7DF3CBD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3CE05258-6145-03A8-DD27-51872D951AA2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</p:grpSp>
      <p:sp>
        <p:nvSpPr>
          <p:cNvPr id="16" name="Plaats hier je titel">
            <a:extLst>
              <a:ext uri="{FF2B5EF4-FFF2-40B4-BE49-F238E27FC236}">
                <a16:creationId xmlns:a16="http://schemas.microsoft.com/office/drawing/2014/main" id="{892DE990-A602-B702-2A82-BB02D9F41E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8225" y="90380"/>
            <a:ext cx="7222636" cy="490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7629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1" name="Group 4"/>
          <p:cNvGrpSpPr/>
          <p:nvPr/>
        </p:nvGrpSpPr>
        <p:grpSpPr>
          <a:xfrm>
            <a:off x="698501" y="5884316"/>
            <a:ext cx="1454912" cy="577167"/>
            <a:chOff x="0" y="0"/>
            <a:chExt cx="1454911" cy="577165"/>
          </a:xfrm>
        </p:grpSpPr>
        <p:sp>
          <p:nvSpPr>
            <p:cNvPr id="197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97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97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97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97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97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97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98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</p:grpSp>
      <p:sp>
        <p:nvSpPr>
          <p:cNvPr id="1982" name="Rechthoek 1"/>
          <p:cNvSpPr/>
          <p:nvPr/>
        </p:nvSpPr>
        <p:spPr>
          <a:xfrm>
            <a:off x="-1" y="0"/>
            <a:ext cx="12193769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4289" rIns="3428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98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-12699" y="0"/>
            <a:ext cx="12204700" cy="6858000"/>
          </a:xfrm>
          <a:prstGeom prst="rect">
            <a:avLst/>
          </a:prstGeom>
          <a:solidFill>
            <a:srgbClr val="61A4B4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 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84" name="Tijdelijke aanduiding voor media 28"/>
          <p:cNvSpPr>
            <a:spLocks noGrp="1"/>
          </p:cNvSpPr>
          <p:nvPr>
            <p:ph type="media" idx="21"/>
          </p:nvPr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lIns="91439" tIns="45719" rIns="91439" bIns="45719"/>
          <a:lstStyle/>
          <a:p>
            <a:r>
              <a:rPr lang="en-US"/>
              <a:t>Click icon to add media</a:t>
            </a:r>
            <a:endParaRPr/>
          </a:p>
        </p:txBody>
      </p:sp>
      <p:sp>
        <p:nvSpPr>
          <p:cNvPr id="19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3916" y="6263290"/>
            <a:ext cx="188085" cy="1384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86" name="Tekstvak 6"/>
          <p:cNvSpPr txBox="1"/>
          <p:nvPr/>
        </p:nvSpPr>
        <p:spPr>
          <a:xfrm>
            <a:off x="34969" y="-662297"/>
            <a:ext cx="1210056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sz="1800" dirty="0">
                <a:solidFill>
                  <a:schemeClr val="tx1"/>
                </a:solidFill>
              </a:rPr>
              <a:t>Video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7965BA85-66F7-EE4A-A3DE-81A8E896E9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1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2DADFFE-DA6C-18FB-2D9C-95DF15B19813}"/>
              </a:ext>
            </a:extLst>
          </p:cNvPr>
          <p:cNvGrpSpPr/>
          <p:nvPr userDrawn="1"/>
        </p:nvGrpSpPr>
        <p:grpSpPr>
          <a:xfrm>
            <a:off x="2982512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FC8CE669-E413-51A1-C781-3B528E63F9C6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350"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219166BB-C4A9-A8B2-476C-2EC97C57DEA8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8BCEE593-5BEE-A98B-945B-E720E8DB300A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2B66399A-BB49-64BC-7B7C-31A26247DE5F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6DEE7F9C-8B32-E227-8DBB-99CF14270B1D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0CA0AE0A-1CC6-CEF5-B515-4660C848D829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D826C406-34FA-CC54-9D69-B73E3DFE90E3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7A65FC93-6144-95BC-C5CB-0CE35063FFB1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EC3F46F7-BFC2-369F-329D-B7FEB077F351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AF1EDEB2-F984-5C4A-6438-CE67D3D51ED1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2C2F4979-1ECA-189F-662C-9E71043D9FEF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AB6D87C0-92DF-1806-6DBC-B33D142EFEC3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480B77C3-DD7E-B209-09C3-14827ABC6D04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1923541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79C7039-4CB9-294D-98BC-738FE5C22E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C90B543-CE85-1A99-BD94-0A040650C555}"/>
              </a:ext>
            </a:extLst>
          </p:cNvPr>
          <p:cNvGrpSpPr/>
          <p:nvPr userDrawn="1"/>
        </p:nvGrpSpPr>
        <p:grpSpPr>
          <a:xfrm>
            <a:off x="3518892" y="2276031"/>
            <a:ext cx="5154218" cy="2044687"/>
            <a:chOff x="3518892" y="2276031"/>
            <a:chExt cx="5154218" cy="2044687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62EF789E-30B0-B194-921B-249E672EE94C}"/>
                </a:ext>
              </a:extLst>
            </p:cNvPr>
            <p:cNvSpPr/>
            <p:nvPr/>
          </p:nvSpPr>
          <p:spPr>
            <a:xfrm>
              <a:off x="4543471" y="3282713"/>
              <a:ext cx="950757" cy="103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8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8" y="21600"/>
                    <a:pt x="10800" y="21600"/>
                  </a:cubicBezTo>
                  <a:cubicBezTo>
                    <a:pt x="5062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2" y="0"/>
                    <a:pt x="6412" y="0"/>
                    <a:pt x="6412" y="0"/>
                  </a:cubicBezTo>
                  <a:cubicBezTo>
                    <a:pt x="6412" y="13148"/>
                    <a:pt x="6412" y="13148"/>
                    <a:pt x="6412" y="13148"/>
                  </a:cubicBezTo>
                  <a:cubicBezTo>
                    <a:pt x="6412" y="15652"/>
                    <a:pt x="7762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49BDC8F-24B4-3E74-20ED-122B3CC60633}"/>
                </a:ext>
              </a:extLst>
            </p:cNvPr>
            <p:cNvSpPr/>
            <p:nvPr/>
          </p:nvSpPr>
          <p:spPr>
            <a:xfrm>
              <a:off x="3518892" y="3282713"/>
              <a:ext cx="892593" cy="1008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7C3585BA-8473-12FE-0C62-F2A0E9F60490}"/>
                </a:ext>
              </a:extLst>
            </p:cNvPr>
            <p:cNvSpPr/>
            <p:nvPr/>
          </p:nvSpPr>
          <p:spPr>
            <a:xfrm>
              <a:off x="3790419" y="2276031"/>
              <a:ext cx="943961" cy="946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1AB8C115-836E-4317-DEBF-9536E8F376EE}"/>
                </a:ext>
              </a:extLst>
            </p:cNvPr>
            <p:cNvSpPr/>
            <p:nvPr/>
          </p:nvSpPr>
          <p:spPr>
            <a:xfrm>
              <a:off x="6713432" y="3569060"/>
              <a:ext cx="624144" cy="751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68AB9B4B-0671-55C2-BF09-8F622AD9E86D}"/>
                </a:ext>
              </a:extLst>
            </p:cNvPr>
            <p:cNvSpPr/>
            <p:nvPr/>
          </p:nvSpPr>
          <p:spPr>
            <a:xfrm>
              <a:off x="7500883" y="3282713"/>
              <a:ext cx="118566" cy="1008922"/>
            </a:xfrm>
            <a:prstGeom prst="rect">
              <a:avLst/>
            </a:prstGeom>
            <a:solidFill>
              <a:srgbClr val="000000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00A4F02E-389C-8BA3-013A-B0D60654DD46}"/>
                </a:ext>
              </a:extLst>
            </p:cNvPr>
            <p:cNvSpPr/>
            <p:nvPr/>
          </p:nvSpPr>
          <p:spPr>
            <a:xfrm>
              <a:off x="7767094" y="3269291"/>
              <a:ext cx="447416" cy="1022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6BC30F47-0702-1E2B-CC92-3C5517CAB4EC}"/>
                </a:ext>
              </a:extLst>
            </p:cNvPr>
            <p:cNvSpPr/>
            <p:nvPr/>
          </p:nvSpPr>
          <p:spPr>
            <a:xfrm>
              <a:off x="8272673" y="3403515"/>
              <a:ext cx="400437" cy="917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7B31BAF3-A247-C0EE-36A9-8E585EC7745E}"/>
                </a:ext>
              </a:extLst>
            </p:cNvPr>
            <p:cNvSpPr/>
            <p:nvPr/>
          </p:nvSpPr>
          <p:spPr>
            <a:xfrm>
              <a:off x="5776098" y="3282713"/>
              <a:ext cx="803111" cy="1008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9747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5" name="Rechthoek 6"/>
          <p:cNvSpPr/>
          <p:nvPr/>
        </p:nvSpPr>
        <p:spPr>
          <a:xfrm>
            <a:off x="161518" y="119267"/>
            <a:ext cx="11868965" cy="64082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en-GB"/>
          </a:p>
        </p:txBody>
      </p:sp>
      <p:sp>
        <p:nvSpPr>
          <p:cNvPr id="46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Logo (</a:t>
            </a:r>
            <a:r>
              <a:rPr dirty="0" err="1">
                <a:solidFill>
                  <a:schemeClr val="tx1"/>
                </a:solidFill>
              </a:rPr>
              <a:t>Animatie</a:t>
            </a:r>
            <a:r>
              <a:rPr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lang="en-GB" noProof="0" dirty="0"/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lang="en-GB" noProof="0" dirty="0"/>
              <a:t>Body Level One</a:t>
            </a:r>
          </a:p>
          <a:p>
            <a:pPr lvl="1"/>
            <a:r>
              <a:rPr lang="en-GB" noProof="0" dirty="0"/>
              <a:t>Body Level Two</a:t>
            </a:r>
          </a:p>
          <a:p>
            <a:pPr lvl="2"/>
            <a:r>
              <a:rPr lang="en-GB" noProof="0" dirty="0"/>
              <a:t>	Body Level Three</a:t>
            </a:r>
          </a:p>
          <a:p>
            <a:pPr lvl="3"/>
            <a:r>
              <a:rPr lang="en-GB" noProof="0" dirty="0"/>
              <a:t>	Body Level Four</a:t>
            </a:r>
          </a:p>
          <a:p>
            <a:pPr lvl="4"/>
            <a:r>
              <a:rPr lang="en-GB" noProof="0" dirty="0"/>
              <a:t>Body Level Five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8F687C-E692-08A1-9C97-39567F4D57D1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23" name="Rechthoek 36"/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34" name="Groep 8"/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24" name="Rechthoek 6"/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Rechthoek 29"/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Rechthoek 30"/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Rechthoek 31"/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" name="Rechthoek 32"/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" name="Rechthoek 33"/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" name="Rechthoek 34"/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" name="Rechthoek 37"/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" name="Rechthoek 38"/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" name="Rechthoek 39"/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" name="Rechthoek 39">
              <a:extLst>
                <a:ext uri="{FF2B5EF4-FFF2-40B4-BE49-F238E27FC236}">
                  <a16:creationId xmlns:a16="http://schemas.microsoft.com/office/drawing/2014/main" id="{94BEEFB9-F383-6B51-AA5C-196B967278A0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331B9-1B75-5235-EF59-3CB85A803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i="1">
                <a:solidFill>
                  <a:srgbClr val="00B0F0"/>
                </a:solidFill>
              </a:defRPr>
            </a:lvl1pPr>
          </a:lstStyle>
          <a:p>
            <a:r>
              <a:rPr lang="en-GB"/>
              <a:t>H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EF0AE-D5F7-ABAA-88AD-05F33ABC3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23ABE-57FE-4313-9AED-B22469D95C3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55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/>
  <p:hf hd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2800" b="0" i="0" u="none" strike="noStrike" cap="none" spc="0" baseline="0">
          <a:solidFill>
            <a:schemeClr val="accent1"/>
          </a:solidFill>
          <a:uFillTx/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Roboto Slab Regular Regular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9pPr>
    </p:titleStyle>
    <p:bodyStyle>
      <a:lvl1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1pPr>
      <a:lvl2pPr marL="538162" marR="0" indent="-274638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2000" b="0" i="0" u="none" strike="noStrike" cap="none" spc="0" baseline="0">
          <a:solidFill>
            <a:srgbClr val="000000"/>
          </a:solidFill>
          <a:uFillTx/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2pPr>
      <a:lvl3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3pPr>
      <a:lvl4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4pPr>
      <a:lvl5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rabicPeriod"/>
        <a:tabLst/>
        <a:defRPr sz="1800" b="0" i="0" u="none" strike="noStrike" cap="none" spc="0" baseline="0">
          <a:solidFill>
            <a:srgbClr val="000000"/>
          </a:solidFill>
          <a:uFillTx/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  <a:sym typeface="Arial"/>
        </a:defRPr>
      </a:lvl5pPr>
      <a:lvl6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lphaL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33AE2-8C72-81B3-82F9-7C919F6633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4AC2ED-B060-CF35-B456-0DAB41D0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88" y="1621171"/>
            <a:ext cx="11098878" cy="1291472"/>
          </a:xfrm>
        </p:spPr>
        <p:txBody>
          <a:bodyPr/>
          <a:lstStyle/>
          <a:p>
            <a:pPr algn="ctr"/>
            <a:r>
              <a:rPr lang="en-US" sz="3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Estimating high-resolution profiles of wind speeds from a global reanalysis dataset using </a:t>
            </a:r>
            <a:r>
              <a:rPr lang="en-US" sz="36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TabNet</a:t>
            </a:r>
            <a:endParaRPr lang="en-GB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C91300-C66F-810E-9376-9041E42DC5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72" y="3169643"/>
            <a:ext cx="10003856" cy="1291472"/>
          </a:xfrm>
        </p:spPr>
        <p:txBody>
          <a:bodyPr/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600" b="1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Harish </a:t>
            </a:r>
            <a:r>
              <a:rPr lang="en-US" sz="1600" b="1" dirty="0" err="1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Baki</a:t>
            </a:r>
            <a:r>
              <a:rPr lang="en-US" sz="16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Geosciences and Remote Sensing, Faculty of Civil Engineering &amp; Geosciences, TU Delft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lang="en-US" sz="16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1600" b="1" dirty="0" err="1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Sukanta</a:t>
            </a:r>
            <a:r>
              <a:rPr lang="en-US" sz="1600" b="1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b="1" dirty="0" err="1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Basu</a:t>
            </a:r>
            <a:r>
              <a:rPr lang="en-US" sz="16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Atmospheric Sciences Research Center, University at Albany</a:t>
            </a:r>
          </a:p>
        </p:txBody>
      </p:sp>
      <p:pic>
        <p:nvPicPr>
          <p:cNvPr id="8" name="Google Shape;58;p13">
            <a:extLst>
              <a:ext uri="{FF2B5EF4-FFF2-40B4-BE49-F238E27FC236}">
                <a16:creationId xmlns:a16="http://schemas.microsoft.com/office/drawing/2014/main" id="{A2A040C3-141F-CA92-1EBD-0E307897522B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84142" y="5684125"/>
            <a:ext cx="2355924" cy="932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682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A9877D-9027-0841-5B23-7A2B60F0CF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10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D5235-9D23-6B9A-4807-32C51B3F7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98EED-42D2-409F-EE4F-37A4B83361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0E229-F6D8-9D6F-6D17-3F839DC9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Harish Baki (h.baki@tudelft.nl), Estimation of high-resolution wind profiles from global reanalysis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3C16F-3710-4540-9A5D-548834335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455" y="975638"/>
            <a:ext cx="7896174" cy="525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0009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477F0-B71E-8536-6315-8686389258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11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C3A855-79E2-A150-886E-7A48CE68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A0BAD-C1BC-2F05-DEE8-F25FBDAEEC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FBA02-B420-17B7-5BF3-7AAC50F7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Harish Baki (h.baki@tudelft.nl), Estimation of high-resolution wind profiles from global reanalysis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24E9C-5C50-776D-F6D9-696632071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12" y="768350"/>
            <a:ext cx="11130686" cy="52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3309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1E31D-8396-CD8C-9A03-96A38247AAC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12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F3D00-18F5-5A8F-E6DC-4884C9A55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2CD234-A46D-2AF7-1523-347F270044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68740-85D0-B10D-7691-4EABA20D5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Harish Baki (h.baki@tudelft.nl), Estimation of high-resolution wind profiles from global reanalysis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EACE4-B062-7652-4295-C1F9E325C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922" y="805671"/>
            <a:ext cx="9352156" cy="2693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DCA421-5E21-8244-B3D1-B615C7987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922" y="3483267"/>
            <a:ext cx="9352156" cy="269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9067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C77E9D-76FF-7A11-3A46-8842751CD5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2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C787F1-AED8-58E9-B289-35265A8A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BE1EA-2FFA-6D61-9015-A366EBEA16B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1313" y="768350"/>
            <a:ext cx="7354032" cy="2651835"/>
          </a:xfrm>
        </p:spPr>
        <p:txBody>
          <a:bodyPr/>
          <a:lstStyle/>
          <a:p>
            <a:r>
              <a:rPr lang="en-US" sz="2000" b="1" dirty="0"/>
              <a:t>Ever growing offshore turbine heights pose challenges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Traditional hub height wind speed in estimating power output fails, due to inconsistent wind shear at across the rotor plane. </a:t>
            </a:r>
            <a:r>
              <a:rPr lang="en-US" sz="1800" b="1" dirty="0"/>
              <a:t>Rotor equivalent wind speed approach</a:t>
            </a:r>
            <a:r>
              <a:rPr lang="en-US" sz="1800" dirty="0"/>
              <a:t> is inevitable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296C7-5F8D-2CD6-CA25-8531E3C2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Harish </a:t>
            </a:r>
            <a:r>
              <a:rPr lang="en-GB" dirty="0" err="1"/>
              <a:t>Baki</a:t>
            </a:r>
            <a:r>
              <a:rPr lang="en-GB" dirty="0"/>
              <a:t> (</a:t>
            </a:r>
            <a:r>
              <a:rPr lang="en-GB" dirty="0" err="1"/>
              <a:t>h.baki@tudelft.nl</a:t>
            </a:r>
            <a:r>
              <a:rPr lang="en-GB" dirty="0"/>
              <a:t>), Estimation of high-resolution wind profiles from global reanalysis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CB177C0-9B29-C106-FF11-31F257CD3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939" y="768236"/>
            <a:ext cx="3645060" cy="546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6C551ED-A144-3D9B-7453-19037133D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437" y="1932320"/>
            <a:ext cx="4465563" cy="150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1C917AF-54BE-F870-F507-32D00B43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77" y="3437815"/>
            <a:ext cx="2529968" cy="279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0E8CC92-7F3B-E09B-46BA-208EA9D1B069}"/>
              </a:ext>
            </a:extLst>
          </p:cNvPr>
          <p:cNvSpPr txBox="1">
            <a:spLocks/>
          </p:cNvSpPr>
          <p:nvPr/>
        </p:nvSpPr>
        <p:spPr>
          <a:xfrm>
            <a:off x="341313" y="3428999"/>
            <a:ext cx="4824064" cy="2804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0" dirty="0"/>
              <a:t>Tip of a turbine can penetrate deep into the atmospheric boundary layer (ABL), where winds vary with 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0" dirty="0"/>
              <a:t>Distinct types wind profiles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0" dirty="0"/>
              <a:t>Significant influence of atmospheric stability parameters (wind shear and turbulence intensity) on wind power estimation and turbine loading</a:t>
            </a:r>
          </a:p>
          <a:p>
            <a:r>
              <a:rPr lang="en-US" sz="2000" b="1" kern="0" dirty="0"/>
              <a:t>Underscores the importance of characterizing wind profiles </a:t>
            </a:r>
          </a:p>
        </p:txBody>
      </p:sp>
    </p:spTree>
    <p:extLst>
      <p:ext uri="{BB962C8B-B14F-4D97-AF65-F5344CB8AC3E}">
        <p14:creationId xmlns:p14="http://schemas.microsoft.com/office/powerpoint/2010/main" val="189886129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02A844-CF4C-BCF4-FAE7-39B99B955EF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424DEF-35B2-741C-1D60-3A4525B6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F1084-AC44-21D7-CAD3-BE368E5435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1313" y="768350"/>
            <a:ext cx="5721014" cy="5463294"/>
          </a:xfrm>
        </p:spPr>
        <p:txBody>
          <a:bodyPr/>
          <a:lstStyle/>
          <a:p>
            <a:r>
              <a:rPr lang="en-US" sz="2000" b="1" dirty="0"/>
              <a:t>Challenges in estimating wind profiles across rotor plane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Scarcity of tall tower datasets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Extrapolation of surface measurements using similarity theory-based and/or empirical equations</a:t>
            </a:r>
          </a:p>
          <a:p>
            <a:pPr marL="881062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logarithmic law of the wall</a:t>
            </a:r>
          </a:p>
          <a:p>
            <a:pPr marL="881062" lvl="1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Monin-Obukhov</a:t>
            </a:r>
            <a:r>
              <a:rPr lang="en-US" sz="1600" dirty="0"/>
              <a:t> similarity theory</a:t>
            </a:r>
          </a:p>
          <a:p>
            <a:pPr marL="881062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Power law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Mesoscale models - Expensive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ML models extrapolating near surface winds to specific rotor-swept heights</a:t>
            </a:r>
          </a:p>
          <a:p>
            <a:pPr marL="881062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Deep Neural Networks</a:t>
            </a:r>
          </a:p>
          <a:p>
            <a:pPr marL="881062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Random Forest</a:t>
            </a:r>
          </a:p>
          <a:p>
            <a:pPr marL="881062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Extreme Gradient Boosting (</a:t>
            </a:r>
            <a:r>
              <a:rPr lang="en-US" sz="1600" dirty="0" err="1"/>
              <a:t>XGBoost</a:t>
            </a:r>
            <a:r>
              <a:rPr lang="en-US" sz="1600" dirty="0"/>
              <a:t>)</a:t>
            </a: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78ABF-97ED-4A2B-D9FC-1D6B1653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Harish Baki (h.baki@tudelft.nl), Estimation of high-resolution wind profiles from global reanalysis</a:t>
            </a:r>
            <a:endParaRPr lang="en-GB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6F2DEBA-0430-9AD1-840A-F3BEDEE12771}"/>
              </a:ext>
            </a:extLst>
          </p:cNvPr>
          <p:cNvSpPr txBox="1">
            <a:spLocks/>
          </p:cNvSpPr>
          <p:nvPr/>
        </p:nvSpPr>
        <p:spPr>
          <a:xfrm>
            <a:off x="6262610" y="768350"/>
            <a:ext cx="5721014" cy="5463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Segoe UI" panose="020B0502040204020203" pitchFamily="34" charset="0"/>
                <a:cs typeface="Times New Roman" panose="02020603050405020304" pitchFamily="18" charset="0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kern="0" dirty="0"/>
              <a:t>Proposed Methodology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chemeClr val="accent1"/>
                </a:solidFill>
              </a:rPr>
              <a:t>Provided large-scale meteorological features from ERA5, is it possible to estimate wind profiles using a DL model?</a:t>
            </a:r>
          </a:p>
          <a:p>
            <a:endParaRPr lang="en-US" sz="1800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0" dirty="0"/>
              <a:t>Methodology invariant to target dataset through the utilization of Chebyshev polynomial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0" dirty="0"/>
              <a:t>State-of-the-art </a:t>
            </a:r>
            <a:r>
              <a:rPr lang="en-US" sz="1800" kern="0" dirty="0" err="1"/>
              <a:t>TabNet</a:t>
            </a:r>
            <a:r>
              <a:rPr lang="en-US" sz="1800" kern="0" dirty="0"/>
              <a:t>, an attention-based sequential deep learning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0" dirty="0"/>
              <a:t>To mimic the measure-correlate-predict (MCP) approach, train the DL model for one year and predict for another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0" dirty="0"/>
              <a:t>Assess the correlation of wind profiles with associated atmospheric conditions</a:t>
            </a:r>
          </a:p>
        </p:txBody>
      </p:sp>
    </p:spTree>
    <p:extLst>
      <p:ext uri="{BB962C8B-B14F-4D97-AF65-F5344CB8AC3E}">
        <p14:creationId xmlns:p14="http://schemas.microsoft.com/office/powerpoint/2010/main" val="44445798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1F9E8-D577-60D4-5F5E-10C0D80E8FC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4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62A2B5-B79A-B167-2530-BA0EAC7D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ECB69-E251-C866-5D91-963EC115A0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1313" y="768350"/>
            <a:ext cx="5754688" cy="546329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As a proof-of-concept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34 ERA5 reanalysis meteorological features as </a:t>
            </a:r>
            <a:r>
              <a:rPr lang="en-US" sz="2000" b="1" dirty="0"/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CERRA reanalysis wind speed data at 12 vertical levels: 10, 15, 30, 50, 75, 100, 150, 200, 250, 300, 400, and 500 meters above sea level as </a:t>
            </a:r>
            <a:r>
              <a:rPr lang="en-US" sz="2000" b="1" dirty="0"/>
              <a:t>targets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Point-based time-series data at FINO1 site (54.0143N, 6.58385E), well known for several wind meteorological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during 0000UTC on 1</a:t>
            </a:r>
            <a:r>
              <a:rPr lang="en-US" sz="2000" baseline="30000" dirty="0"/>
              <a:t>st</a:t>
            </a:r>
            <a:r>
              <a:rPr lang="en-US" sz="2000" dirty="0"/>
              <a:t> of Jan 2000 to 2300UTC on 31</a:t>
            </a:r>
            <a:r>
              <a:rPr lang="en-US" sz="2000" baseline="30000" dirty="0"/>
              <a:t>st</a:t>
            </a:r>
            <a:r>
              <a:rPr lang="en-US" sz="2000" dirty="0"/>
              <a:t> of Dec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1F820-8F7F-EF5C-6EED-73AAF927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Harish Baki (h.baki@tudelft.nl), Estimation of high-resolution wind profiles from global reanalysis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34896-DAE0-6614-F1E7-908EC534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432" y="757670"/>
            <a:ext cx="4863567" cy="549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1597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8CBBF7-0A88-30EA-DB55-517C33D77D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5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9924CD-AC96-BA58-AF38-0A6A97A2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Chebyshev coefficients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D0E5CE5-01F1-C69D-B12F-6F4FA2B3A1D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41313" y="768350"/>
                <a:ext cx="3762336" cy="546329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Wind speed (U) as a function of height (z) can be approximated  using Chebyshev polynomials as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nl-NL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nl-NL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nl-NL" sz="2000" b="0" i="1" dirty="0">
                    <a:latin typeface="Cambria Math" panose="02040503050406030204" pitchFamily="18" charset="0"/>
                  </a:rPr>
                  <a:t> - </a:t>
                </a:r>
                <a:r>
                  <a:rPr lang="nl-NL" sz="2000" b="0" dirty="0" err="1">
                    <a:latin typeface="Cambria Math" panose="02040503050406030204" pitchFamily="18" charset="0"/>
                  </a:rPr>
                  <a:t>Chebyshev</a:t>
                </a:r>
                <a:r>
                  <a:rPr lang="nl-NL" sz="2000" b="0" dirty="0">
                    <a:latin typeface="Cambria Math" panose="02040503050406030204" pitchFamily="18" charset="0"/>
                  </a:rPr>
                  <a:t> </a:t>
                </a:r>
                <a:r>
                  <a:rPr lang="nl-NL" sz="2000" b="0" dirty="0" err="1">
                    <a:latin typeface="Cambria Math" panose="02040503050406030204" pitchFamily="18" charset="0"/>
                  </a:rPr>
                  <a:t>polynomials</a:t>
                </a:r>
                <a:endParaRPr lang="nl-NL" sz="2000" b="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nl-NL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nl-NL" sz="2000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nl-NL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nl-NL" sz="2000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nl-NL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𝑧</m:t>
                    </m:r>
                    <m:sSub>
                      <m:sSubPr>
                        <m:ctrlPr>
                          <a:rPr lang="nl-NL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nl-NL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nl-NL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nl-NL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4</a:t>
                </a:r>
                <a:r>
                  <a:rPr lang="en-US" sz="2000" baseline="30000" dirty="0"/>
                  <a:t>th</a:t>
                </a:r>
                <a:r>
                  <a:rPr lang="en-US" sz="2000" dirty="0"/>
                  <a:t> order Chebyshev polynomials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- Chebyshev coefficients, estimated through solving system of linear equations or inverse matrix multiplications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D0E5CE5-01F1-C69D-B12F-6F4FA2B3A1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41313" y="768350"/>
                <a:ext cx="3762336" cy="5463294"/>
              </a:xfrm>
              <a:blipFill>
                <a:blip r:embed="rId2"/>
                <a:stretch>
                  <a:fillRect l="-3691" t="-4640" r="-5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CA80A-CF12-7EDB-02BA-5EE225A97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Harish Baki (h.baki@tudelft.nl), Estimation of high-resolution wind profiles from global reanalysis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3CA1E-6D33-96CA-9D20-67CC182F1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289" y="768350"/>
            <a:ext cx="7241710" cy="546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749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86A72-4BC3-EAC3-ACCA-D146831EEC6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6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70C149-29D4-63D6-6223-7686A0102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TabNet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FFC22C2-BDB6-E2AD-06FB-19B1C46E426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861610" y="768350"/>
                <a:ext cx="3610389" cy="546329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No explicit normalization is necessary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Identical steps repeated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𝑠𝑡𝑒𝑝𝑠</m:t>
                        </m:r>
                      </m:sub>
                    </m:sSub>
                  </m:oMath>
                </a14:m>
                <a:r>
                  <a:rPr lang="en-US" sz="1800" dirty="0"/>
                  <a:t> decision steps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800" dirty="0"/>
                  <a:t> - width of decision prediction layer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 - width of attention embedding layer</a:t>
                </a:r>
              </a:p>
              <a:p>
                <a:pPr marL="881062" lvl="1" indent="-342900">
                  <a:buFont typeface="Arial" panose="020B0604020202020204" pitchFamily="34" charset="0"/>
                  <a:buChar char="•"/>
                </a:pPr>
                <a:endParaRPr lang="en-US" sz="16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FFC22C2-BDB6-E2AD-06FB-19B1C46E42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861610" y="768350"/>
                <a:ext cx="3610389" cy="5463294"/>
              </a:xfrm>
              <a:blipFill>
                <a:blip r:embed="rId2"/>
                <a:stretch>
                  <a:fillRect l="-3860" t="-1856" r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99D7A-02A1-C998-AE4B-825D4F0ED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Harish Baki (h.baki@tudelft.nl), Estimation of high-resolution wind profiles from global reanalysis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19E6D-1C94-6644-1ABB-9AF22554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12" y="768351"/>
            <a:ext cx="6952245" cy="3593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DB030B-A632-08A5-D2CC-810B08661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12" y="4360127"/>
            <a:ext cx="5795053" cy="1871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FFCEC6-92EF-BE0D-70CD-B08B1D714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365" y="4594195"/>
            <a:ext cx="1628551" cy="16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5456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86A72-4BC3-EAC3-ACCA-D146831EEC6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7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70C149-29D4-63D6-6223-7686A0102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TabNet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FFC22C2-BDB6-E2AD-06FB-19B1C46E426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861610" y="768350"/>
                <a:ext cx="3610389" cy="546329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FT</a:t>
                </a:r>
              </a:p>
              <a:p>
                <a:pPr marL="881062" lvl="1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Several GLU blocks</a:t>
                </a:r>
              </a:p>
              <a:p>
                <a:pPr marL="881062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𝑠h𝑎𝑟𝑒𝑑</m:t>
                        </m:r>
                      </m:sub>
                    </m:sSub>
                  </m:oMath>
                </a14:m>
                <a:r>
                  <a:rPr lang="en-US" sz="1600" dirty="0"/>
                  <a:t> - number of shared GLU blocks, shared across decision steps</a:t>
                </a:r>
              </a:p>
              <a:p>
                <a:pPr marL="881062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𝑖𝑛𝑑𝑒𝑝𝑒𝑛𝑑𝑒𝑛𝑡</m:t>
                        </m:r>
                      </m:sub>
                    </m:sSub>
                  </m:oMath>
                </a14:m>
                <a:r>
                  <a:rPr lang="en-US" sz="1600" dirty="0"/>
                  <a:t> - independent GLU blocks</a:t>
                </a:r>
              </a:p>
              <a:p>
                <a:pPr marL="881062" lvl="1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At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𝑠𝑡𝑒𝑝𝑠</m:t>
                        </m:r>
                      </m:sub>
                    </m:sSub>
                  </m:oMath>
                </a14:m>
                <a:r>
                  <a:rPr lang="en-US" sz="1600" dirty="0"/>
                  <a:t>, it splits output into prediction and next step attention</a:t>
                </a:r>
              </a:p>
              <a:p>
                <a:pPr marL="881062" lvl="1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Input size: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𝑓𝑒𝑎𝑡𝑢𝑟𝑒𝑠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881062" lvl="1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Output size: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nl-NL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NL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FFC22C2-BDB6-E2AD-06FB-19B1C46E42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861610" y="768350"/>
                <a:ext cx="3610389" cy="5463294"/>
              </a:xfrm>
              <a:blipFill>
                <a:blip r:embed="rId2"/>
                <a:stretch>
                  <a:fillRect l="-3860" t="-1856" r="-3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99D7A-02A1-C998-AE4B-825D4F0ED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Harish Baki (h.baki@tudelft.nl), Estimation of high-resolution wind profiles from global reanalysis</a:t>
            </a:r>
            <a:endParaRPr lang="en-GB" dirty="0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1C719E6D-1C94-6644-1ABB-9AF22554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12" y="768351"/>
            <a:ext cx="6952245" cy="3593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DB030B-A632-08A5-D2CC-810B08661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12" y="4360127"/>
            <a:ext cx="5795053" cy="1871735"/>
          </a:xfrm>
          <a:prstGeom prst="rect">
            <a:avLst/>
          </a:prstGeom>
        </p:spPr>
      </p:pic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FFFFCEC6-92EF-BE0D-70CD-B08B1D714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365" y="4594195"/>
            <a:ext cx="1628551" cy="16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6560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86A72-4BC3-EAC3-ACCA-D146831EEC6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70C149-29D4-63D6-6223-7686A0102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TabNet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FFC22C2-BDB6-E2AD-06FB-19B1C46E426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861610" y="768350"/>
                <a:ext cx="3610389" cy="546329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AT:</a:t>
                </a:r>
              </a:p>
              <a:p>
                <a:pPr marL="881062" lvl="1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Priors of features</a:t>
                </a:r>
              </a:p>
              <a:p>
                <a:pPr marL="881062" lvl="1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Initialized with 1</a:t>
                </a:r>
              </a:p>
              <a:p>
                <a:pPr marL="881062" lvl="1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 the subsequent steps, it is 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nl-NL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nl-N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nl-NL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823912" lvl="1" indent="-285750">
                  <a:buFont typeface="Arial" panose="020B0604020202020204" pitchFamily="34" charset="0"/>
                  <a:buChar char="•"/>
                </a:pPr>
                <a:r>
                  <a:rPr lang="nl-NL" sz="1600" b="0" dirty="0">
                    <a:ea typeface="Cambria Math" panose="02040503050406030204" pitchFamily="18" charset="0"/>
                  </a:rPr>
                  <a:t>Large </a:t>
                </a:r>
                <a14:m>
                  <m:oMath xmlns:m="http://schemas.openxmlformats.org/officeDocument/2006/math">
                    <m:r>
                      <a:rPr lang="nl-NL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dirty="0"/>
                  <a:t> allows reusage of same features at every step, while small gamma uses different features at each step</a:t>
                </a:r>
              </a:p>
              <a:p>
                <a:pPr marL="823912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Input size: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823912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Output size: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𝑓𝑒𝑎𝑡𝑢𝑟𝑒𝑠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8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FFC22C2-BDB6-E2AD-06FB-19B1C46E42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861610" y="768350"/>
                <a:ext cx="3610389" cy="5463294"/>
              </a:xfrm>
              <a:blipFill>
                <a:blip r:embed="rId2"/>
                <a:stretch>
                  <a:fillRect l="-3860" t="-1856" r="-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99D7A-02A1-C998-AE4B-825D4F0ED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Harish Baki (h.baki@tudelft.nl), Estimation of high-resolution wind profiles from global reanalysis</a:t>
            </a:r>
            <a:endParaRPr lang="en-GB" dirty="0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1C719E6D-1C94-6644-1ABB-9AF22554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12" y="768351"/>
            <a:ext cx="6952245" cy="3593294"/>
          </a:xfrm>
          <a:prstGeom prst="rect">
            <a:avLst/>
          </a:prstGeom>
        </p:spPr>
      </p:pic>
      <p:pic>
        <p:nvPicPr>
          <p:cNvPr id="7" name="Picture 6" hidden="1">
            <a:extLst>
              <a:ext uri="{FF2B5EF4-FFF2-40B4-BE49-F238E27FC236}">
                <a16:creationId xmlns:a16="http://schemas.microsoft.com/office/drawing/2014/main" id="{EADB030B-A632-08A5-D2CC-810B08661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12" y="4360127"/>
            <a:ext cx="5795053" cy="1871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FFCEC6-92EF-BE0D-70CD-B08B1D714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365" y="4594195"/>
            <a:ext cx="1628551" cy="16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3264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86A72-4BC3-EAC3-ACCA-D146831EEC6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9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70C149-29D4-63D6-6223-7686A0102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TabNet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FFC22C2-BDB6-E2AD-06FB-19B1C46E426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861610" y="768350"/>
                <a:ext cx="3610389" cy="546329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No explicit normalization is necessary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Identical steps repeated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𝑠𝑡𝑒𝑝𝑠</m:t>
                        </m:r>
                      </m:sub>
                    </m:sSub>
                  </m:oMath>
                </a14:m>
                <a:r>
                  <a:rPr lang="en-US" sz="1800" dirty="0"/>
                  <a:t> decision steps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800" dirty="0"/>
                  <a:t> - width of decision prediction layer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 - width of attention embedding layer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Model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𝑠𝑡𝑒𝑝𝑠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</a:rPr>
                          <m:t>𝑠h𝑎𝑟𝑒𝑑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nl-NL" sz="1600" i="1">
                            <a:latin typeface="Cambria Math" panose="02040503050406030204" pitchFamily="18" charset="0"/>
                          </a:rPr>
                          <m:t>𝑖𝑛𝑑𝑒𝑝𝑒𝑛𝑑𝑒𝑛𝑡</m:t>
                        </m:r>
                      </m:sub>
                    </m:sSub>
                  </m:oMath>
                </a14:m>
                <a:r>
                  <a:rPr lang="en-US" sz="1600" dirty="0"/>
                  <a:t>, and </a:t>
                </a:r>
                <a14:m>
                  <m:oMath xmlns:m="http://schemas.openxmlformats.org/officeDocument/2006/math">
                    <m:r>
                      <a:rPr lang="nl-NL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1600" dirty="0"/>
              </a:p>
              <a:p>
                <a:pPr marL="881062" lvl="1" indent="-34290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881062" lvl="1" indent="-342900">
                  <a:buFont typeface="Arial" panose="020B0604020202020204" pitchFamily="34" charset="0"/>
                  <a:buChar char="•"/>
                </a:pPr>
                <a:endParaRPr lang="en-US" sz="16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FFC22C2-BDB6-E2AD-06FB-19B1C46E42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861610" y="768350"/>
                <a:ext cx="3610389" cy="5463294"/>
              </a:xfrm>
              <a:blipFill>
                <a:blip r:embed="rId2"/>
                <a:stretch>
                  <a:fillRect l="-3860" t="-1856" r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99D7A-02A1-C998-AE4B-825D4F0ED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Harish Baki (h.baki@tudelft.nl), Estimation of high-resolution wind profiles from global reanalysis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19E6D-1C94-6644-1ABB-9AF22554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12" y="768351"/>
            <a:ext cx="6952245" cy="3593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DB030B-A632-08A5-D2CC-810B08661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12" y="4360127"/>
            <a:ext cx="5795053" cy="1871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FFCEC6-92EF-BE0D-70CD-B08B1D714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365" y="4594195"/>
            <a:ext cx="1628551" cy="16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7762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asic stramien Powerpoint (compact)" id="{A4594E41-FC70-45C1-AC3A-131FE841D67E}" vid="{9D4A310D-94BF-4CCD-8336-0701D5A41E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802</Words>
  <Application>Microsoft Macintosh PowerPoint</Application>
  <PresentationFormat>Widescreen</PresentationFormat>
  <Paragraphs>102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Aptos</vt:lpstr>
      <vt:lpstr>Arial</vt:lpstr>
      <vt:lpstr>Cambria Math</vt:lpstr>
      <vt:lpstr>Helvetica</vt:lpstr>
      <vt:lpstr>Roboto Slab Regular Regular</vt:lpstr>
      <vt:lpstr>Segoe UI</vt:lpstr>
      <vt:lpstr>Times New Roman</vt:lpstr>
      <vt:lpstr>Wingdings</vt:lpstr>
      <vt:lpstr>TU Delft</vt:lpstr>
      <vt:lpstr>Estimating high-resolution profiles of wind speeds from a global reanalysis dataset using TabNet</vt:lpstr>
      <vt:lpstr>Background</vt:lpstr>
      <vt:lpstr>Problem Statement</vt:lpstr>
      <vt:lpstr>Data</vt:lpstr>
      <vt:lpstr>Estimating Chebyshev coefficients</vt:lpstr>
      <vt:lpstr>TabNet</vt:lpstr>
      <vt:lpstr>TabNet</vt:lpstr>
      <vt:lpstr>TabNet</vt:lpstr>
      <vt:lpstr>TabNet</vt:lpstr>
      <vt:lpstr>Experimental setup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Harish Baki</dc:creator>
  <cp:lastModifiedBy>Harish Baki</cp:lastModifiedBy>
  <cp:revision>19</cp:revision>
  <dcterms:created xsi:type="dcterms:W3CDTF">2024-02-26T07:35:59Z</dcterms:created>
  <dcterms:modified xsi:type="dcterms:W3CDTF">2024-02-26T13:56:12Z</dcterms:modified>
</cp:coreProperties>
</file>